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3" r:id="rId2"/>
    <p:sldId id="258" r:id="rId3"/>
    <p:sldId id="265" r:id="rId4"/>
    <p:sldId id="268" r:id="rId5"/>
    <p:sldId id="266" r:id="rId6"/>
    <p:sldId id="270" r:id="rId7"/>
    <p:sldId id="271" r:id="rId8"/>
    <p:sldId id="272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4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9F7AD-2B17-49BB-9BB6-89FE5F0A5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Public Goods, Multilateralism and Justice in Times of Nationalism and Populism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AB440E-4AFC-4DE8-8262-1E45DAAA9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Mandeep Dhaliwal</a:t>
            </a:r>
          </a:p>
          <a:p>
            <a:r>
              <a:rPr lang="en-US" dirty="0"/>
              <a:t>Director: HIV and Health Group</a:t>
            </a:r>
          </a:p>
          <a:p>
            <a:r>
              <a:rPr lang="en-US" dirty="0"/>
              <a:t>UNDP</a:t>
            </a:r>
          </a:p>
        </p:txBody>
      </p:sp>
    </p:spTree>
    <p:extLst>
      <p:ext uri="{BB962C8B-B14F-4D97-AF65-F5344CB8AC3E}">
        <p14:creationId xmlns:p14="http://schemas.microsoft.com/office/powerpoint/2010/main" val="330761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Response to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481482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The response to the worst epidemic the world has ever seen is a powerful global public good </a:t>
            </a:r>
          </a:p>
          <a:p>
            <a:pPr lvl="1"/>
            <a:r>
              <a:rPr lang="en-US" dirty="0"/>
              <a:t>Solidarity </a:t>
            </a:r>
          </a:p>
          <a:p>
            <a:pPr lvl="1"/>
            <a:r>
              <a:rPr lang="en-US" dirty="0"/>
              <a:t>Transnational and national alliances across constituencies, sectors, countries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Unprecedented mobilization for a rights- based, people centered response</a:t>
            </a:r>
          </a:p>
          <a:p>
            <a:pPr lvl="1"/>
            <a:r>
              <a:rPr lang="en-US" dirty="0"/>
              <a:t>People 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Laws and policies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C44DD38-F13B-4CE3-B657-A5978A705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7716" y="1530626"/>
            <a:ext cx="3906283" cy="4393096"/>
          </a:xfr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79387-527D-4803-8093-457CF80F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Response to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8B916C-8A32-411C-84FB-FAB2AFC6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90868"/>
            <a:ext cx="4661453" cy="48105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Persistent challenges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HIV infections not decreasing quickly enough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47% of new HIV infections in key populations and their sexual partners; 33% in </a:t>
            </a:r>
            <a:r>
              <a:rPr lang="en-US"/>
              <a:t>young </a:t>
            </a:r>
            <a:r>
              <a:rPr lang="en-US" smtClean="0"/>
              <a:t>people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Structural </a:t>
            </a:r>
            <a:r>
              <a:rPr lang="en-US" dirty="0"/>
              <a:t>determinants and risks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Growing inequalities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Funding:  donor funding + domestic financing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Stifling civil society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="" xmlns:a16="http://schemas.microsoft.com/office/drawing/2014/main" id="{BB6C2BC0-A4F9-4053-ACD1-C1A51A91C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1453" y="1634985"/>
            <a:ext cx="4482548" cy="4522305"/>
          </a:xfrm>
        </p:spPr>
      </p:pic>
    </p:spTree>
    <p:extLst>
      <p:ext uri="{BB962C8B-B14F-4D97-AF65-F5344CB8AC3E}">
        <p14:creationId xmlns:p14="http://schemas.microsoft.com/office/powerpoint/2010/main" val="227171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79387-527D-4803-8093-457CF80F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&amp;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8B916C-8A32-411C-84FB-FAB2AFC6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1"/>
            <a:ext cx="4840356" cy="470120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law, informed by science and grounded in human rights, is a powerful tool to drive inclusion and justice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Repeal laws and practices based on scientific ignorance, bias and irrationality which are impeding effective HIV responses and wasting money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466E929F-3001-47C8-B4FE-BEAFA792A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0356" y="1600202"/>
            <a:ext cx="4303643" cy="4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1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00C31-08F0-4317-956F-E27AA1B9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or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746DA1-88F9-4699-B0CD-3E3BE438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510748"/>
            <a:ext cx="8895522" cy="46154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Multilateralism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 new era of inclusive global cooperation is possible through the 2030 Agenda for Sustainable Development, the Sustainable Development Goals (SDGs) and the pledge to leave no one behind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New partnerships to address intersectionality; bring new voices to the table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Credible and responsive leadership to deal with multiple protracted crises and challenges such as migration, xenophobia, </a:t>
            </a:r>
          </a:p>
        </p:txBody>
      </p:sp>
    </p:spTree>
    <p:extLst>
      <p:ext uri="{BB962C8B-B14F-4D97-AF65-F5344CB8AC3E}">
        <p14:creationId xmlns:p14="http://schemas.microsoft.com/office/powerpoint/2010/main" val="179899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835979-E162-4CF5-9544-04A91C53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forward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FD037D-0353-4C0F-9539-BC8CD56C9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4755390" cy="4711147"/>
          </a:xfrm>
        </p:spPr>
        <p:txBody>
          <a:bodyPr>
            <a:normAutofit/>
          </a:bodyPr>
          <a:lstStyle/>
          <a:p>
            <a:r>
              <a:rPr lang="en-US" b="1" dirty="0"/>
              <a:t>The AIDS movement must embrace and drive the 2030 Agenda</a:t>
            </a:r>
          </a:p>
          <a:p>
            <a:pPr lvl="1"/>
            <a:r>
              <a:rPr lang="en-US" dirty="0"/>
              <a:t>Keep AIDS high on the agenda</a:t>
            </a:r>
          </a:p>
          <a:p>
            <a:pPr lvl="1"/>
            <a:r>
              <a:rPr lang="en-US" dirty="0"/>
              <a:t>Drive meaningful integration  </a:t>
            </a:r>
            <a:r>
              <a:rPr lang="en-US" sz="1800" b="1" i="1" dirty="0"/>
              <a:t>          </a:t>
            </a:r>
          </a:p>
          <a:p>
            <a:pPr marL="457200" lvl="1" indent="0">
              <a:buNone/>
            </a:pPr>
            <a:r>
              <a:rPr lang="en-US" sz="1800" b="1" i="1" dirty="0"/>
              <a:t>            (The Lancet – IAS Commission) </a:t>
            </a:r>
            <a:endParaRPr lang="en-US" b="1" i="1" dirty="0"/>
          </a:p>
          <a:p>
            <a:pPr lvl="1"/>
            <a:r>
              <a:rPr lang="en-US" dirty="0"/>
              <a:t>Build a broader movement/coalition for health, well-being and equality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52B1FBB-0B20-424D-9BAF-3D91245793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78287" y="1910088"/>
            <a:ext cx="3866322" cy="39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3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88C93-3551-4FE7-9724-1110E79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AIDS is still political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F1B20-F2FD-4B86-A3A5-E0ED88807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52" y="1600201"/>
            <a:ext cx="448254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Hold governments, donors and the multilateral system to account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Reclaim populism as a force for good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Continue the fight for inclusion, equality and justice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663DFD2-CFD1-47A2-84CC-859A7C7C2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0" y="1600201"/>
            <a:ext cx="44825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8C7CF-A2A8-47FC-B21E-6C6D545A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5F94AD-2E29-420C-A3BD-9D1C0251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858617"/>
            <a:ext cx="8617226" cy="42675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Ludo Bok</a:t>
            </a:r>
          </a:p>
          <a:p>
            <a:pPr marL="0" indent="0" algn="ctr">
              <a:buNone/>
            </a:pPr>
            <a:r>
              <a:rPr lang="en-US" dirty="0"/>
              <a:t>Karin Santi</a:t>
            </a:r>
          </a:p>
          <a:p>
            <a:pPr marL="0" indent="0" algn="ctr">
              <a:buNone/>
            </a:pPr>
            <a:r>
              <a:rPr lang="en-US" dirty="0"/>
              <a:t>The Global Commission on HIV and the Law</a:t>
            </a:r>
          </a:p>
          <a:p>
            <a:pPr marL="0" indent="0" algn="ctr">
              <a:buNone/>
            </a:pPr>
            <a:r>
              <a:rPr lang="en-US" dirty="0"/>
              <a:t>Tenu Avafia</a:t>
            </a:r>
          </a:p>
          <a:p>
            <a:pPr marL="0" indent="0" algn="ctr">
              <a:buNone/>
            </a:pPr>
            <a:r>
              <a:rPr lang="en-US" dirty="0"/>
              <a:t>Kene Esom</a:t>
            </a:r>
          </a:p>
          <a:p>
            <a:pPr marL="0" indent="0" algn="ctr">
              <a:buNone/>
            </a:pPr>
            <a:r>
              <a:rPr lang="en-US" dirty="0"/>
              <a:t>Boyan Konstantinov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89246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6148</TotalTime>
  <Words>319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Raleway</vt:lpstr>
      <vt:lpstr>Roboto</vt:lpstr>
      <vt:lpstr>Wingdings</vt:lpstr>
      <vt:lpstr>AIDS 2016_Template</vt:lpstr>
      <vt:lpstr>Global Public Goods, Multilateralism and Justice in Times of Nationalism and Populism</vt:lpstr>
      <vt:lpstr>The Global Response to HIV</vt:lpstr>
      <vt:lpstr>The Global Response to HIV</vt:lpstr>
      <vt:lpstr>Law &amp; Justice</vt:lpstr>
      <vt:lpstr>Threats or opportunities</vt:lpstr>
      <vt:lpstr>The way forward </vt:lpstr>
      <vt:lpstr>AIDS is still political 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51</cp:revision>
  <cp:lastPrinted>2017-01-16T15:31:13Z</cp:lastPrinted>
  <dcterms:created xsi:type="dcterms:W3CDTF">2017-01-13T09:09:35Z</dcterms:created>
  <dcterms:modified xsi:type="dcterms:W3CDTF">2018-07-25T08:37:28Z</dcterms:modified>
</cp:coreProperties>
</file>